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7" r:id="rId3"/>
    <p:sldId id="258" r:id="rId4"/>
    <p:sldId id="259" r:id="rId5"/>
    <p:sldId id="260" r:id="rId6"/>
    <p:sldId id="277" r:id="rId7"/>
    <p:sldId id="263" r:id="rId8"/>
    <p:sldId id="264" r:id="rId9"/>
    <p:sldId id="266" r:id="rId10"/>
    <p:sldId id="270" r:id="rId11"/>
    <p:sldId id="271" r:id="rId12"/>
    <p:sldId id="279" r:id="rId13"/>
    <p:sldId id="272" r:id="rId14"/>
    <p:sldId id="265" r:id="rId15"/>
    <p:sldId id="268" r:id="rId16"/>
    <p:sldId id="278" r:id="rId17"/>
    <p:sldId id="276" r:id="rId18"/>
    <p:sldId id="28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48210E1-E006-BFA5-B3F9-343E6003A933}" v="24" dt="2025-11-13T09:15:23.175"/>
    <p1510:client id="{9DE66FCE-968A-54BC-4BE5-2135B28641C1}" v="423" dt="2025-11-11T13:24:29.056"/>
    <p1510:client id="{DCC922B2-412A-458E-AFB5-D8D9BD9D8D98}" v="434" dt="2025-11-11T14:02:23.1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86310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33510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09143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7779332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1551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6001377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814052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666483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2503957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160256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176174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6459981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0825062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994499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02937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21498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83C7D4-2A85-430B-9211-96D8094A2B97}" type="datetimeFigureOut">
              <a:rPr lang="nl-NL" smtClean="0"/>
              <a:t>13-11-2025</a:t>
            </a:fld>
            <a:endParaRPr lang="nl-N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276FB3F0-79A7-4EA4-A545-C0CD60C10EC0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01431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7D27748-D2AC-A60F-C0CA-917578BBC11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Plastic </a:t>
            </a:r>
            <a:r>
              <a:rPr lang="en-US" err="1"/>
              <a:t>vanger</a:t>
            </a:r>
            <a:endParaRPr lang="nl-NL"/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B2F67EAB-282E-FA64-BF6C-693471B13F8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62500" lnSpcReduction="20000"/>
          </a:bodyPr>
          <a:lstStyle/>
          <a:p>
            <a:pPr algn="l"/>
            <a:r>
              <a:rPr lang="en-US"/>
              <a:t>Merel van der Leeden</a:t>
            </a:r>
          </a:p>
          <a:p>
            <a:pPr algn="l"/>
            <a:r>
              <a:rPr lang="en-US"/>
              <a:t>Aron </a:t>
            </a:r>
            <a:r>
              <a:rPr lang="en-US" err="1"/>
              <a:t>Vleij</a:t>
            </a:r>
            <a:endParaRPr lang="en-US"/>
          </a:p>
          <a:p>
            <a:pPr algn="l"/>
            <a:r>
              <a:rPr lang="en-US"/>
              <a:t>Pavlo </a:t>
            </a:r>
            <a:r>
              <a:rPr lang="en-US" err="1"/>
              <a:t>Petraschkevych</a:t>
            </a:r>
            <a:endParaRPr lang="en-US"/>
          </a:p>
          <a:p>
            <a:pPr algn="l"/>
            <a:r>
              <a:rPr lang="en-US"/>
              <a:t>Jullian Lima Spencer</a:t>
            </a:r>
            <a:endParaRPr lang="nl-NL"/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98796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A1C2364-5641-CF98-3D3E-BDABD21664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0" y="609600"/>
            <a:ext cx="5737039" cy="1342264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/>
              <a:t>Microcontroller Onderzoek</a:t>
            </a:r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00A8B24A-1647-AF63-CF5B-B46E0E5B94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82571" y="3712630"/>
            <a:ext cx="1615704" cy="1609932"/>
          </a:xfrm>
          <a:prstGeom prst="rect">
            <a:avLst/>
          </a:prstGeom>
        </p:spPr>
      </p:pic>
      <p:pic>
        <p:nvPicPr>
          <p:cNvPr id="5" name="Afbeelding 4">
            <a:extLst>
              <a:ext uri="{FF2B5EF4-FFF2-40B4-BE49-F238E27FC236}">
                <a16:creationId xmlns:a16="http://schemas.microsoft.com/office/drawing/2014/main" id="{09C14804-DA71-1B66-4304-D7DE3B9D68B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10" r="-1" b="14247"/>
          <a:stretch>
            <a:fillRect/>
          </a:stretch>
        </p:blipFill>
        <p:spPr>
          <a:xfrm>
            <a:off x="1712478" y="3720741"/>
            <a:ext cx="2185572" cy="1608719"/>
          </a:xfrm>
          <a:prstGeom prst="rect">
            <a:avLst/>
          </a:prstGeom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AAF283D3-6AC9-3ABB-7B9D-BD20619532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06"/>
          <a:stretch>
            <a:fillRect/>
          </a:stretch>
        </p:blipFill>
        <p:spPr>
          <a:xfrm>
            <a:off x="6587066" y="3721166"/>
            <a:ext cx="2213473" cy="161059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0F4A2A-A409-6A8E-66FC-CD62349BFE58}"/>
              </a:ext>
            </a:extLst>
          </p:cNvPr>
          <p:cNvSpPr txBox="1"/>
          <p:nvPr/>
        </p:nvSpPr>
        <p:spPr>
          <a:xfrm>
            <a:off x="842818" y="1974272"/>
            <a:ext cx="473363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GB" err="1"/>
              <a:t>Waarom</a:t>
            </a:r>
            <a:r>
              <a:rPr lang="en-GB"/>
              <a:t> </a:t>
            </a:r>
            <a:r>
              <a:rPr lang="en-GB" err="1"/>
              <a:t>onderzoek</a:t>
            </a:r>
            <a:r>
              <a:rPr lang="en-GB"/>
              <a:t>?</a:t>
            </a:r>
          </a:p>
          <a:p>
            <a:endParaRPr lang="en-GB"/>
          </a:p>
          <a:p>
            <a:pPr marL="285750" indent="-285750">
              <a:buFont typeface="Calibri"/>
              <a:buChar char="-"/>
            </a:pPr>
            <a:r>
              <a:rPr lang="en-GB" err="1"/>
              <a:t>Beoordelings</a:t>
            </a:r>
            <a:r>
              <a:rPr lang="en-GB"/>
              <a:t> criteria </a:t>
            </a:r>
          </a:p>
          <a:p>
            <a:pPr marL="285750" indent="-285750">
              <a:buFont typeface="Calibri"/>
              <a:buChar char="-"/>
            </a:pPr>
            <a:endParaRPr lang="en-GB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AA0A103-FFF3-8C4B-1372-3D25414AD429}"/>
              </a:ext>
            </a:extLst>
          </p:cNvPr>
          <p:cNvSpPr txBox="1"/>
          <p:nvPr/>
        </p:nvSpPr>
        <p:spPr>
          <a:xfrm>
            <a:off x="1200727" y="5426363"/>
            <a:ext cx="8116454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GB"/>
              <a:t>    </a:t>
            </a:r>
            <a:r>
              <a:rPr lang="en-GB" sz="1400"/>
              <a:t>           Arduino uno                                 ESP32                               Raspberry pi 4</a:t>
            </a:r>
          </a:p>
        </p:txBody>
      </p:sp>
    </p:spTree>
    <p:extLst>
      <p:ext uri="{BB962C8B-B14F-4D97-AF65-F5344CB8AC3E}">
        <p14:creationId xmlns:p14="http://schemas.microsoft.com/office/powerpoint/2010/main" val="10152003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60E4B-49EB-3E4F-BB8E-0B3270696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009" y="134112"/>
            <a:ext cx="8596668" cy="1320800"/>
          </a:xfrm>
        </p:spPr>
        <p:txBody>
          <a:bodyPr/>
          <a:lstStyle/>
          <a:p>
            <a:r>
              <a:rPr lang="en-US" err="1"/>
              <a:t>Sensoren</a:t>
            </a:r>
            <a:r>
              <a:rPr lang="en-US"/>
              <a:t> </a:t>
            </a:r>
            <a:r>
              <a:rPr lang="en-US" err="1"/>
              <a:t>onderzoek</a:t>
            </a:r>
            <a:endParaRPr lang="en-NL"/>
          </a:p>
        </p:txBody>
      </p:sp>
      <p:pic>
        <p:nvPicPr>
          <p:cNvPr id="6" name="drawing" descr="Anemometer / windsnelheidsmeter">
            <a:extLst>
              <a:ext uri="{FF2B5EF4-FFF2-40B4-BE49-F238E27FC236}">
                <a16:creationId xmlns:a16="http://schemas.microsoft.com/office/drawing/2014/main" id="{34CAF270-A61A-81EB-C6B2-6447D7F7402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8645" y="5089513"/>
            <a:ext cx="1440198" cy="1440198"/>
          </a:xfrm>
          <a:prstGeom prst="rect">
            <a:avLst/>
          </a:prstGeom>
        </p:spPr>
      </p:pic>
      <p:pic>
        <p:nvPicPr>
          <p:cNvPr id="7" name="Afbeelding 3" descr="Afbeelding met gereedschap, Huishoudelijke ijzerwaren, overdekt, zwart-wit&#10;&#10;Door AI gegenereerde inhoud is mogelijk onjuist.">
            <a:extLst>
              <a:ext uri="{FF2B5EF4-FFF2-40B4-BE49-F238E27FC236}">
                <a16:creationId xmlns:a16="http://schemas.microsoft.com/office/drawing/2014/main" id="{8119C939-0554-70CE-36DB-11C69AB1D61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83" r="4737" b="-4"/>
          <a:stretch>
            <a:fillRect/>
          </a:stretch>
        </p:blipFill>
        <p:spPr>
          <a:xfrm>
            <a:off x="3973613" y="5092633"/>
            <a:ext cx="1730359" cy="1431647"/>
          </a:xfrm>
          <a:prstGeom prst="rect">
            <a:avLst/>
          </a:prstGeom>
        </p:spPr>
      </p:pic>
      <p:pic>
        <p:nvPicPr>
          <p:cNvPr id="8" name="drawing">
            <a:extLst>
              <a:ext uri="{FF2B5EF4-FFF2-40B4-BE49-F238E27FC236}">
                <a16:creationId xmlns:a16="http://schemas.microsoft.com/office/drawing/2014/main" id="{2D615622-966D-F464-FA4A-F9DC2273E1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69924" y="5090329"/>
            <a:ext cx="1760392" cy="1430481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D171E67C-463A-9E29-DB79-77D9998576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063771"/>
            <a:ext cx="8596668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,Sans-Serif" charset="2"/>
              <a:buChar char="-"/>
            </a:pPr>
            <a:r>
              <a:rPr lang="en-GB" dirty="0" err="1"/>
              <a:t>opties</a:t>
            </a:r>
            <a:endParaRPr lang="en-US" dirty="0" err="1"/>
          </a:p>
          <a:p>
            <a:pPr>
              <a:buFont typeface="Calibri,Sans-Serif" charset="2"/>
              <a:buChar char="-"/>
            </a:pPr>
            <a:r>
              <a:rPr lang="en-GB" dirty="0" err="1"/>
              <a:t>beoordelingcriteria</a:t>
            </a:r>
          </a:p>
          <a:p>
            <a:pPr>
              <a:buFont typeface="Calibri,Sans-Serif" charset="2"/>
              <a:buChar char="-"/>
            </a:pPr>
            <a:r>
              <a:rPr lang="en-GB" dirty="0" err="1"/>
              <a:t>keuze</a:t>
            </a:r>
          </a:p>
        </p:txBody>
      </p:sp>
    </p:spTree>
    <p:extLst>
      <p:ext uri="{BB962C8B-B14F-4D97-AF65-F5344CB8AC3E}">
        <p14:creationId xmlns:p14="http://schemas.microsoft.com/office/powerpoint/2010/main" val="33512641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990860-8A1D-97AF-4335-1370ABE87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609600"/>
            <a:ext cx="4338320" cy="1899920"/>
          </a:xfrm>
        </p:spPr>
        <p:txBody>
          <a:bodyPr>
            <a:normAutofit/>
          </a:bodyPr>
          <a:lstStyle/>
          <a:p>
            <a:r>
              <a:rPr lang="en-US"/>
              <a:t>Demo video</a:t>
            </a:r>
            <a:br>
              <a:rPr lang="en-US"/>
            </a:br>
            <a:r>
              <a:rPr lang="en-US" err="1"/>
              <a:t>windsnelheids</a:t>
            </a:r>
            <a:r>
              <a:rPr lang="en-US"/>
              <a:t> sensor</a:t>
            </a:r>
            <a:endParaRPr lang="nl-NL"/>
          </a:p>
        </p:txBody>
      </p:sp>
      <p:pic>
        <p:nvPicPr>
          <p:cNvPr id="4" name="WhatsApp Video 2025-10-31 at 15.18.02_cf0a18ff">
            <a:hlinkClick r:id="" action="ppaction://media"/>
            <a:extLst>
              <a:ext uri="{FF2B5EF4-FFF2-40B4-BE49-F238E27FC236}">
                <a16:creationId xmlns:a16="http://schemas.microsoft.com/office/drawing/2014/main" id="{8099CF5B-BB2E-5E9C-C0E2-3F739AFFA6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75668" y="0"/>
            <a:ext cx="3856748" cy="6858000"/>
          </a:xfrm>
        </p:spPr>
      </p:pic>
    </p:spTree>
    <p:extLst>
      <p:ext uri="{BB962C8B-B14F-4D97-AF65-F5344CB8AC3E}">
        <p14:creationId xmlns:p14="http://schemas.microsoft.com/office/powerpoint/2010/main" val="1438933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EC6B5-888F-52F1-45A9-C29145F7B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Onderzoek</a:t>
            </a:r>
            <a:r>
              <a:rPr lang="en-US"/>
              <a:t> van </a:t>
            </a:r>
            <a:r>
              <a:rPr lang="en-US" err="1"/>
              <a:t>behuizing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A44E60-904D-B8E0-7647-8827C85D3E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285750" indent="-285750">
              <a:buFont typeface="Calibri,Sans-Serif" charset="2"/>
              <a:buChar char="-"/>
            </a:pPr>
            <a:r>
              <a:rPr lang="en-GB" err="1"/>
              <a:t>opties</a:t>
            </a:r>
            <a:endParaRPr lang="en-US" err="1"/>
          </a:p>
          <a:p>
            <a:pPr marL="285750" indent="-285750">
              <a:buFont typeface="Calibri,Sans-Serif" charset="2"/>
              <a:buChar char="-"/>
            </a:pPr>
            <a:r>
              <a:rPr lang="en-GB" err="1"/>
              <a:t>beoordelingcriteria</a:t>
            </a:r>
          </a:p>
          <a:p>
            <a:pPr marL="285750" indent="-285750">
              <a:buFont typeface="Calibri,Sans-Serif" charset="2"/>
              <a:buChar char="-"/>
            </a:pPr>
            <a:r>
              <a:rPr lang="en-GB" dirty="0" err="1"/>
              <a:t>keuze</a:t>
            </a:r>
            <a:endParaRPr lang="en-NL" dirty="0" err="1"/>
          </a:p>
        </p:txBody>
      </p:sp>
      <p:pic>
        <p:nvPicPr>
          <p:cNvPr id="4" name="Picture 3" descr="A plastic container with a red lid&#10;&#10;AI-generated content may be incorrect.">
            <a:extLst>
              <a:ext uri="{FF2B5EF4-FFF2-40B4-BE49-F238E27FC236}">
                <a16:creationId xmlns:a16="http://schemas.microsoft.com/office/drawing/2014/main" id="{677AA5B1-1008-4121-210A-0CA6F5BC2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0241" y="4504744"/>
            <a:ext cx="1986078" cy="1853657"/>
          </a:xfrm>
          <a:prstGeom prst="rect">
            <a:avLst/>
          </a:prstGeom>
        </p:spPr>
      </p:pic>
      <p:pic>
        <p:nvPicPr>
          <p:cNvPr id="5" name="Picture 4" descr="https://m.media-amazon.com/images/I/71MvimaujJL._SL1500_.jpg">
            <a:extLst>
              <a:ext uri="{FF2B5EF4-FFF2-40B4-BE49-F238E27FC236}">
                <a16:creationId xmlns:a16="http://schemas.microsoft.com/office/drawing/2014/main" id="{62C7704D-9DCA-BB6E-9168-758FCCF3D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4316" y="4094473"/>
            <a:ext cx="1924050" cy="2200275"/>
          </a:xfrm>
          <a:prstGeom prst="rect">
            <a:avLst/>
          </a:prstGeom>
        </p:spPr>
      </p:pic>
      <p:pic>
        <p:nvPicPr>
          <p:cNvPr id="6" name="Picture 5" descr="A close-up of a circuit board&#10;&#10;AI-generated content may be incorrect.">
            <a:extLst>
              <a:ext uri="{FF2B5EF4-FFF2-40B4-BE49-F238E27FC236}">
                <a16:creationId xmlns:a16="http://schemas.microsoft.com/office/drawing/2014/main" id="{3AC0A146-A983-2AB7-2403-9CCBAF28C4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49251" y="4392419"/>
            <a:ext cx="16954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9672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Afbeelding 10">
            <a:extLst>
              <a:ext uri="{FF2B5EF4-FFF2-40B4-BE49-F238E27FC236}">
                <a16:creationId xmlns:a16="http://schemas.microsoft.com/office/drawing/2014/main" id="{BC3E74B8-CF6A-756E-11F2-C60B809FFD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811" y="0"/>
            <a:ext cx="103011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D3A0CE4-6455-76B7-4D1E-E48C16499A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Architectuurontwerp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6188701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ABAA-C6B6-79C4-6422-5A03C7C3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Flowchart </a:t>
            </a:r>
            <a:r>
              <a:rPr lang="en-US" err="1"/>
              <a:t>deel</a:t>
            </a:r>
            <a:r>
              <a:rPr lang="en-US"/>
              <a:t> 1</a:t>
            </a:r>
            <a:endParaRPr lang="en-NL"/>
          </a:p>
        </p:txBody>
      </p:sp>
      <p:pic>
        <p:nvPicPr>
          <p:cNvPr id="5" name="Tijdelijke aanduiding voor inhoud 4">
            <a:extLst>
              <a:ext uri="{FF2B5EF4-FFF2-40B4-BE49-F238E27FC236}">
                <a16:creationId xmlns:a16="http://schemas.microsoft.com/office/drawing/2014/main" id="{6AA0A558-9272-7244-6531-953BFD4909D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8161" y="0"/>
            <a:ext cx="7863840" cy="6875430"/>
          </a:xfrm>
        </p:spPr>
      </p:pic>
    </p:spTree>
    <p:extLst>
      <p:ext uri="{BB962C8B-B14F-4D97-AF65-F5344CB8AC3E}">
        <p14:creationId xmlns:p14="http://schemas.microsoft.com/office/powerpoint/2010/main" val="17327051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fbeelding 4">
            <a:extLst>
              <a:ext uri="{FF2B5EF4-FFF2-40B4-BE49-F238E27FC236}">
                <a16:creationId xmlns:a16="http://schemas.microsoft.com/office/drawing/2014/main" id="{BF3B1447-86BA-C783-2382-4928A35722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2704" y="0"/>
            <a:ext cx="6139296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190AFEC-F727-D191-8D7A-142A8CF921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Flowchart </a:t>
            </a:r>
            <a:r>
              <a:rPr lang="en-US" err="1"/>
              <a:t>deel</a:t>
            </a:r>
            <a:r>
              <a:rPr lang="en-US"/>
              <a:t> 2</a:t>
            </a: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0929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A0EB2-2DC4-C694-3683-5F4C78C45A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Obstakels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E2A8BB-A882-6474-87DE-AD2BCBBAA7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,Sans-Serif" charset="2"/>
              <a:buChar char="-"/>
            </a:pPr>
            <a:r>
              <a:rPr lang="en-US" dirty="0" err="1"/>
              <a:t>Communicatie</a:t>
            </a:r>
            <a:endParaRPr lang="en-US" dirty="0"/>
          </a:p>
          <a:p>
            <a:pPr>
              <a:buFont typeface="Calibri,Sans-Serif" charset="2"/>
              <a:buChar char="-"/>
            </a:pPr>
            <a:r>
              <a:rPr lang="en-US" dirty="0" err="1"/>
              <a:t>Levertijd</a:t>
            </a:r>
            <a:endParaRPr lang="en-US" dirty="0"/>
          </a:p>
          <a:p>
            <a:pPr>
              <a:buFont typeface="Calibri,Sans-Serif" charset="2"/>
              <a:buChar char="-"/>
            </a:pPr>
            <a:r>
              <a:rPr lang="en-US" dirty="0" err="1"/>
              <a:t>Sensoren</a:t>
            </a:r>
            <a:endParaRPr lang="en-NL" dirty="0" err="1"/>
          </a:p>
        </p:txBody>
      </p:sp>
    </p:spTree>
    <p:extLst>
      <p:ext uri="{BB962C8B-B14F-4D97-AF65-F5344CB8AC3E}">
        <p14:creationId xmlns:p14="http://schemas.microsoft.com/office/powerpoint/2010/main" val="1298301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FF8223-CD95-EBDD-46EB-F42A88FAF7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Komende</a:t>
            </a:r>
            <a:r>
              <a:rPr lang="en-US" dirty="0"/>
              <a:t> 50%</a:t>
            </a:r>
            <a:endParaRPr lang="en-NL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401EFD-DDE6-460F-C67E-BF87EF813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Analyseren</a:t>
            </a:r>
            <a:endParaRPr lang="en-US" dirty="0"/>
          </a:p>
          <a:p>
            <a:r>
              <a:rPr lang="en-US" dirty="0"/>
              <a:t>Ontwerpen</a:t>
            </a:r>
          </a:p>
          <a:p>
            <a:r>
              <a:rPr lang="en-US" dirty="0" err="1"/>
              <a:t>Adviseren</a:t>
            </a:r>
            <a:endParaRPr lang="en-US" dirty="0"/>
          </a:p>
          <a:p>
            <a:r>
              <a:rPr lang="en-US" dirty="0" err="1"/>
              <a:t>Realiseren</a:t>
            </a:r>
            <a:endParaRPr lang="en-US" dirty="0"/>
          </a:p>
          <a:p>
            <a:r>
              <a:rPr lang="en-US" dirty="0"/>
              <a:t>Manage &amp; control</a:t>
            </a:r>
          </a:p>
          <a:p>
            <a:r>
              <a:rPr lang="en-US"/>
              <a:t>Professional </a:t>
            </a:r>
            <a:r>
              <a:rPr lang="en-US" dirty="0"/>
              <a:t>skills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082234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0F3997-2171-5912-8605-3A9E922F85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Inleiding</a:t>
            </a:r>
            <a:r>
              <a:rPr lang="en-US"/>
              <a:t> </a:t>
            </a:r>
            <a:endParaRPr lang="nl-NL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00DE8A3B-778C-FD37-73F7-C3182E5695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Product owner</a:t>
            </a:r>
          </a:p>
          <a:p>
            <a:r>
              <a:rPr lang="en-US" dirty="0" err="1"/>
              <a:t>Probleem</a:t>
            </a:r>
            <a:r>
              <a:rPr lang="en-US" dirty="0"/>
              <a:t> </a:t>
            </a:r>
            <a:r>
              <a:rPr lang="en-US" dirty="0" err="1"/>
              <a:t>omschrijving</a:t>
            </a:r>
            <a:endParaRPr lang="en-US" dirty="0"/>
          </a:p>
          <a:p>
            <a:r>
              <a:rPr lang="en-US" dirty="0" err="1"/>
              <a:t>Locatie</a:t>
            </a:r>
            <a:endParaRPr lang="en-US" dirty="0"/>
          </a:p>
          <a:p>
            <a:r>
              <a:rPr lang="en-US" dirty="0"/>
              <a:t>Requirements </a:t>
            </a:r>
            <a:r>
              <a:rPr lang="en-US" dirty="0" err="1"/>
              <a:t>en</a:t>
            </a:r>
            <a:r>
              <a:rPr lang="en-US" dirty="0"/>
              <a:t> User stories</a:t>
            </a:r>
          </a:p>
          <a:p>
            <a:r>
              <a:rPr lang="en-US" dirty="0" err="1"/>
              <a:t>Onderzoeken</a:t>
            </a:r>
            <a:r>
              <a:rPr lang="en-US" dirty="0"/>
              <a:t> </a:t>
            </a:r>
          </a:p>
          <a:p>
            <a:r>
              <a:rPr lang="en-US" dirty="0" err="1"/>
              <a:t>Architectuurontwerp</a:t>
            </a:r>
            <a:endParaRPr lang="en-US" dirty="0"/>
          </a:p>
          <a:p>
            <a:r>
              <a:rPr lang="en-US" dirty="0"/>
              <a:t>Flowchart</a:t>
            </a:r>
          </a:p>
          <a:p>
            <a:r>
              <a:rPr lang="en-US" dirty="0" err="1"/>
              <a:t>Obstakels</a:t>
            </a:r>
            <a:endParaRPr lang="en-US" dirty="0"/>
          </a:p>
          <a:p>
            <a:r>
              <a:rPr lang="en-US" dirty="0" err="1"/>
              <a:t>Komende</a:t>
            </a:r>
            <a:r>
              <a:rPr lang="en-US" dirty="0"/>
              <a:t> 50%</a:t>
            </a:r>
          </a:p>
        </p:txBody>
      </p:sp>
    </p:spTree>
    <p:extLst>
      <p:ext uri="{BB962C8B-B14F-4D97-AF65-F5344CB8AC3E}">
        <p14:creationId xmlns:p14="http://schemas.microsoft.com/office/powerpoint/2010/main" val="28088111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4815A7B4-532E-48C9-AC24-D78ACF3339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1" name="Freeform 14">
              <a:extLst>
                <a:ext uri="{FF2B5EF4-FFF2-40B4-BE49-F238E27FC236}">
                  <a16:creationId xmlns:a16="http://schemas.microsoft.com/office/drawing/2014/main" id="{D40109F4-CE5C-45F4-856E-F3F69C9FD4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3CBAA4DE-3D7B-460B-AE98-D9F9990C0B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7BF1ED3E-4F80-4AF6-A41B-44F53DDE61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ectangle 23">
              <a:extLst>
                <a:ext uri="{FF2B5EF4-FFF2-40B4-BE49-F238E27FC236}">
                  <a16:creationId xmlns:a16="http://schemas.microsoft.com/office/drawing/2014/main" id="{C0B2D747-3E31-45C5-9A98-A9710A585F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5" name="Rectangle 25">
              <a:extLst>
                <a:ext uri="{FF2B5EF4-FFF2-40B4-BE49-F238E27FC236}">
                  <a16:creationId xmlns:a16="http://schemas.microsoft.com/office/drawing/2014/main" id="{A15FD4BA-3020-462D-8BE8-B3A65B8E49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6" name="Isosceles Triangle 15">
              <a:extLst>
                <a:ext uri="{FF2B5EF4-FFF2-40B4-BE49-F238E27FC236}">
                  <a16:creationId xmlns:a16="http://schemas.microsoft.com/office/drawing/2014/main" id="{A304284A-7318-4DD5-898C-2F6B23C778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7" name="Rectangle 27">
              <a:extLst>
                <a:ext uri="{FF2B5EF4-FFF2-40B4-BE49-F238E27FC236}">
                  <a16:creationId xmlns:a16="http://schemas.microsoft.com/office/drawing/2014/main" id="{9DF48E66-B635-4509-B115-E0987C014E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8" name="Rectangle 28">
              <a:extLst>
                <a:ext uri="{FF2B5EF4-FFF2-40B4-BE49-F238E27FC236}">
                  <a16:creationId xmlns:a16="http://schemas.microsoft.com/office/drawing/2014/main" id="{E3B96D94-5F5A-4F4C-810C-917BF4D26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19" name="Rectangle 29">
              <a:extLst>
                <a:ext uri="{FF2B5EF4-FFF2-40B4-BE49-F238E27FC236}">
                  <a16:creationId xmlns:a16="http://schemas.microsoft.com/office/drawing/2014/main" id="{7F3782D6-BFF8-4389-9D39-A023ADAA92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20" name="Isosceles Triangle 19">
              <a:extLst>
                <a:ext uri="{FF2B5EF4-FFF2-40B4-BE49-F238E27FC236}">
                  <a16:creationId xmlns:a16="http://schemas.microsoft.com/office/drawing/2014/main" id="{ECE162D4-FCAE-441B-B5E9-C91DE6212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5819775-F8B6-90D8-31D6-7E2305899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199" y="4571999"/>
            <a:ext cx="7673801" cy="108765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Product owner (PO)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16DB08DC-9043-AE5F-54EE-7431E23A66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74795" y="5659655"/>
            <a:ext cx="7599205" cy="61189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Clean -&gt; Prevent</a:t>
            </a:r>
          </a:p>
        </p:txBody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0FC26F25-9F74-30B5-FAA2-A56FF9952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7519" y="2040660"/>
            <a:ext cx="6141572" cy="1847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956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79A8B12-3162-EF51-2E8A-10F569298B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734" y="609600"/>
            <a:ext cx="3737268" cy="1320800"/>
          </a:xfrm>
        </p:spPr>
        <p:txBody>
          <a:bodyPr>
            <a:normAutofit/>
          </a:bodyPr>
          <a:lstStyle/>
          <a:p>
            <a:r>
              <a:rPr lang="en-US" err="1"/>
              <a:t>Probleem</a:t>
            </a:r>
            <a:r>
              <a:rPr lang="en-US"/>
              <a:t> </a:t>
            </a:r>
            <a:r>
              <a:rPr lang="en-US" err="1"/>
              <a:t>omschrijving</a:t>
            </a:r>
            <a:endParaRPr lang="nl-NL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E65CE3B-B1C1-86F2-2240-99C8AFD8E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9563" y="2160589"/>
            <a:ext cx="4064439" cy="388077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Calibri" charset="2"/>
              <a:buChar char="-"/>
            </a:pPr>
            <a:r>
              <a:rPr lang="en-US" err="1"/>
              <a:t>Plasticvangers</a:t>
            </a:r>
            <a:r>
              <a:rPr lang="en-US"/>
              <a:t> </a:t>
            </a:r>
            <a:r>
              <a:rPr lang="en-US" err="1"/>
              <a:t>Coolhaven</a:t>
            </a:r>
          </a:p>
          <a:p>
            <a:pPr>
              <a:buFont typeface="Calibri" charset="2"/>
              <a:buChar char="-"/>
            </a:pPr>
            <a:r>
              <a:rPr lang="en-US" err="1"/>
              <a:t>Proppeler</a:t>
            </a:r>
            <a:r>
              <a:rPr lang="en-US"/>
              <a:t> Motor</a:t>
            </a:r>
          </a:p>
          <a:p>
            <a:pPr>
              <a:buFont typeface="Calibri" charset="2"/>
              <a:buChar char="-"/>
            </a:pPr>
            <a:r>
              <a:rPr lang="en-US"/>
              <a:t>Motor Handmatig</a:t>
            </a:r>
          </a:p>
          <a:p>
            <a:pPr>
              <a:buFont typeface="Calibri" charset="2"/>
              <a:buChar char="-"/>
            </a:pPr>
            <a:r>
              <a:rPr lang="en-US"/>
              <a:t>Wind </a:t>
            </a:r>
            <a:r>
              <a:rPr lang="en-US" err="1"/>
              <a:t>invloed</a:t>
            </a:r>
            <a:r>
              <a:rPr lang="en-US"/>
              <a:t> op stroming</a:t>
            </a:r>
          </a:p>
          <a:p>
            <a:pPr>
              <a:buFont typeface="Calibri" charset="2"/>
              <a:buChar char="-"/>
            </a:pPr>
            <a:r>
              <a:rPr lang="en-US"/>
              <a:t>Weerstation </a:t>
            </a:r>
          </a:p>
        </p:txBody>
      </p:sp>
      <p:pic>
        <p:nvPicPr>
          <p:cNvPr id="4" name="Tijdelijke aanduiding voor inhoud 3" descr="Afbeelding met buitenshuis, water, meer, transport&#10;&#10;Door AI gegenereerde inhoud is mogelijk onjuist.">
            <a:extLst>
              <a:ext uri="{FF2B5EF4-FFF2-40B4-BE49-F238E27FC236}">
                <a16:creationId xmlns:a16="http://schemas.microsoft.com/office/drawing/2014/main" id="{AE93EF3A-879E-092C-E00D-577326DFF1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661" r="-1" b="-1"/>
          <a:stretch>
            <a:fillRect/>
          </a:stretch>
        </p:blipFill>
        <p:spPr>
          <a:xfrm>
            <a:off x="20" y="-1"/>
            <a:ext cx="5394940" cy="6858001"/>
          </a:xfrm>
          <a:custGeom>
            <a:avLst/>
            <a:gdLst/>
            <a:ahLst/>
            <a:cxnLst/>
            <a:rect l="l" t="t" r="r" b="b"/>
            <a:pathLst>
              <a:path w="5394960" h="6858000">
                <a:moveTo>
                  <a:pt x="842596" y="0"/>
                </a:moveTo>
                <a:lnTo>
                  <a:pt x="5394960" y="0"/>
                </a:lnTo>
                <a:lnTo>
                  <a:pt x="5394960" y="21851"/>
                </a:lnTo>
                <a:lnTo>
                  <a:pt x="4365943" y="6858000"/>
                </a:lnTo>
                <a:lnTo>
                  <a:pt x="0" y="6858000"/>
                </a:lnTo>
                <a:lnTo>
                  <a:pt x="0" y="5666154"/>
                </a:lnTo>
                <a:close/>
              </a:path>
            </a:pathLst>
          </a:custGeom>
        </p:spPr>
      </p:pic>
      <p:sp>
        <p:nvSpPr>
          <p:cNvPr id="11" name="Isosceles Triangle 10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667807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76582886-877C-4AEC-A77F-8055EB9A0C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26" name="Freeform 14">
              <a:extLst>
                <a:ext uri="{FF2B5EF4-FFF2-40B4-BE49-F238E27FC236}">
                  <a16:creationId xmlns:a16="http://schemas.microsoft.com/office/drawing/2014/main" id="{171A838D-27EA-485C-9A80-DCE624AB30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9059F313-A1BB-425E-9626-2BD43CAC648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19ABF76A-A1AE-44BB-9ECB-D55D2FE29B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Rectangle 23">
              <a:extLst>
                <a:ext uri="{FF2B5EF4-FFF2-40B4-BE49-F238E27FC236}">
                  <a16:creationId xmlns:a16="http://schemas.microsoft.com/office/drawing/2014/main" id="{5B6D2EC4-82D3-43B8-82D6-028CB43456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0" name="Rectangle 25">
              <a:extLst>
                <a:ext uri="{FF2B5EF4-FFF2-40B4-BE49-F238E27FC236}">
                  <a16:creationId xmlns:a16="http://schemas.microsoft.com/office/drawing/2014/main" id="{520034CE-71F9-4E0F-94D8-99335CB852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1" name="Isosceles Triangle 30">
              <a:extLst>
                <a:ext uri="{FF2B5EF4-FFF2-40B4-BE49-F238E27FC236}">
                  <a16:creationId xmlns:a16="http://schemas.microsoft.com/office/drawing/2014/main" id="{1926C6C0-16F7-4CDC-B481-2D19B2F3BF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2" name="Rectangle 27">
              <a:extLst>
                <a:ext uri="{FF2B5EF4-FFF2-40B4-BE49-F238E27FC236}">
                  <a16:creationId xmlns:a16="http://schemas.microsoft.com/office/drawing/2014/main" id="{042CE423-CE6E-4EE9-91F2-3E40EFB40A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3" name="Rectangle 28">
              <a:extLst>
                <a:ext uri="{FF2B5EF4-FFF2-40B4-BE49-F238E27FC236}">
                  <a16:creationId xmlns:a16="http://schemas.microsoft.com/office/drawing/2014/main" id="{699BB4BD-31D7-434C-A6DB-E2CF3ACF60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4" name="Rectangle 29">
              <a:extLst>
                <a:ext uri="{FF2B5EF4-FFF2-40B4-BE49-F238E27FC236}">
                  <a16:creationId xmlns:a16="http://schemas.microsoft.com/office/drawing/2014/main" id="{23D406B8-656A-4D8B-91D0-BF4202C86F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  <p:sp>
          <p:nvSpPr>
            <p:cNvPr id="35" name="Isosceles Triangle 34">
              <a:extLst>
                <a:ext uri="{FF2B5EF4-FFF2-40B4-BE49-F238E27FC236}">
                  <a16:creationId xmlns:a16="http://schemas.microsoft.com/office/drawing/2014/main" id="{83F4BFB6-D6B8-446C-8E17-3D54DCA9F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nl-NL"/>
            </a:p>
          </p:txBody>
        </p:sp>
      </p:grp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9179DE42-5613-4B35-A1E6-6CCBAA13C7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B898B32-3891-4C3A-8F58-C5969D2E90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448300" y="0"/>
            <a:ext cx="1219200" cy="6858000"/>
          </a:xfrm>
          <a:prstGeom prst="line">
            <a:avLst/>
          </a:prstGeom>
          <a:ln w="9525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AE4806D-B8F9-4679-A68A-9BD21C01A3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67175" y="3681413"/>
            <a:ext cx="4763558" cy="3176587"/>
          </a:xfrm>
          <a:prstGeom prst="line">
            <a:avLst/>
          </a:prstGeom>
          <a:ln w="9525">
            <a:solidFill>
              <a:schemeClr val="tx1">
                <a:lumMod val="50000"/>
                <a:lumOff val="5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Rectangle 23">
            <a:extLst>
              <a:ext uri="{FF2B5EF4-FFF2-40B4-BE49-F238E27FC236}">
                <a16:creationId xmlns:a16="http://schemas.microsoft.com/office/drawing/2014/main" id="{52FB45E9-914E-4471-AC87-E475CD5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8764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45" name="Rectangle 25">
            <a:extLst>
              <a:ext uri="{FF2B5EF4-FFF2-40B4-BE49-F238E27FC236}">
                <a16:creationId xmlns:a16="http://schemas.microsoft.com/office/drawing/2014/main" id="{C310626D-5743-49D4-8F7D-88C4F8F05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80730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47" name="Isosceles Triangle 46">
            <a:extLst>
              <a:ext uri="{FF2B5EF4-FFF2-40B4-BE49-F238E27FC236}">
                <a16:creationId xmlns:a16="http://schemas.microsoft.com/office/drawing/2014/main" id="{3C195FC1-B568-4C72-9902-34CB35DDD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9621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49" name="Rectangle 27">
            <a:extLst>
              <a:ext uri="{FF2B5EF4-FFF2-40B4-BE49-F238E27FC236}">
                <a16:creationId xmlns:a16="http://schemas.microsoft.com/office/drawing/2014/main" id="{EF2BDF77-362C-43F0-8CBB-A969EC2AE0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11788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51" name="Isosceles Triangle 50">
            <a:extLst>
              <a:ext uri="{FF2B5EF4-FFF2-40B4-BE49-F238E27FC236}">
                <a16:creationId xmlns:a16="http://schemas.microsoft.com/office/drawing/2014/main" id="{4BE96B01-3929-432D-B8C2-ADBCB74C2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448954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nl-NL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2A6FCDE6-CDE2-4C51-B18E-A95CFB6797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6287" y="-8467"/>
            <a:ext cx="9175713" cy="6866467"/>
          </a:xfrm>
          <a:custGeom>
            <a:avLst/>
            <a:gdLst>
              <a:gd name="connsiteX0" fmla="*/ 0 w 9175713"/>
              <a:gd name="connsiteY0" fmla="*/ 0 h 6866467"/>
              <a:gd name="connsiteX1" fmla="*/ 1249825 w 9175713"/>
              <a:gd name="connsiteY1" fmla="*/ 0 h 6866467"/>
              <a:gd name="connsiteX2" fmla="*/ 1249825 w 9175713"/>
              <a:gd name="connsiteY2" fmla="*/ 8467 h 6866467"/>
              <a:gd name="connsiteX3" fmla="*/ 9175713 w 9175713"/>
              <a:gd name="connsiteY3" fmla="*/ 8467 h 6866467"/>
              <a:gd name="connsiteX4" fmla="*/ 9175713 w 9175713"/>
              <a:gd name="connsiteY4" fmla="*/ 6866467 h 6866467"/>
              <a:gd name="connsiteX5" fmla="*/ 1249825 w 9175713"/>
              <a:gd name="connsiteY5" fmla="*/ 6866467 h 6866467"/>
              <a:gd name="connsiteX6" fmla="*/ 1109382 w 9175713"/>
              <a:gd name="connsiteY6" fmla="*/ 6866467 h 68664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75713" h="6866467">
                <a:moveTo>
                  <a:pt x="0" y="0"/>
                </a:moveTo>
                <a:lnTo>
                  <a:pt x="1249825" y="0"/>
                </a:lnTo>
                <a:lnTo>
                  <a:pt x="1249825" y="8467"/>
                </a:lnTo>
                <a:lnTo>
                  <a:pt x="9175713" y="8467"/>
                </a:lnTo>
                <a:lnTo>
                  <a:pt x="9175713" y="6866467"/>
                </a:lnTo>
                <a:lnTo>
                  <a:pt x="1249825" y="6866467"/>
                </a:lnTo>
                <a:lnTo>
                  <a:pt x="1109382" y="6866467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EBA266-7557-98C6-EC6D-D2BFF8C0971D}"/>
              </a:ext>
            </a:extLst>
          </p:cNvPr>
          <p:cNvSpPr txBox="1"/>
          <p:nvPr/>
        </p:nvSpPr>
        <p:spPr>
          <a:xfrm>
            <a:off x="4419136" y="1020871"/>
            <a:ext cx="6960759" cy="284967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spcBef>
                <a:spcPct val="0"/>
              </a:spcBef>
              <a:spcAft>
                <a:spcPts val="600"/>
              </a:spcAft>
            </a:pPr>
            <a:r>
              <a:rPr lang="en-US" sz="60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Locatie</a:t>
            </a:r>
          </a:p>
        </p:txBody>
      </p:sp>
      <p:sp>
        <p:nvSpPr>
          <p:cNvPr id="55" name="Isosceles Triangle 54">
            <a:extLst>
              <a:ext uri="{FF2B5EF4-FFF2-40B4-BE49-F238E27FC236}">
                <a16:creationId xmlns:a16="http://schemas.microsoft.com/office/drawing/2014/main" id="{9D2E8756-2465-473A-BA2A-2DB1D62247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062562" y="3271487"/>
            <a:ext cx="220660" cy="186439"/>
          </a:xfrm>
          <a:prstGeom prst="triangle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4443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86E24E9-AD9D-55F3-F2C4-97B8BDCD3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Content Placeholder 4" descr="A graph on a piece of paper&#10;&#10;AI-generated content may be incorrect.">
            <a:extLst>
              <a:ext uri="{FF2B5EF4-FFF2-40B4-BE49-F238E27FC236}">
                <a16:creationId xmlns:a16="http://schemas.microsoft.com/office/drawing/2014/main" id="{E95249C0-1838-09F4-16E1-A82E9E9CAE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 t="13663" b="14222"/>
          <a:stretch>
            <a:fillRect/>
          </a:stretch>
        </p:blipFill>
        <p:spPr>
          <a:xfrm>
            <a:off x="0" y="0"/>
            <a:ext cx="12192000" cy="6859064"/>
          </a:xfrm>
          <a:prstGeom prst="rect">
            <a:avLst/>
          </a:prstGeom>
        </p:spPr>
      </p:pic>
      <p:sp>
        <p:nvSpPr>
          <p:cNvPr id="5" name="Tekstvak 4">
            <a:extLst>
              <a:ext uri="{FF2B5EF4-FFF2-40B4-BE49-F238E27FC236}">
                <a16:creationId xmlns:a16="http://schemas.microsoft.com/office/drawing/2014/main" id="{63581C20-7934-4BEC-532E-A2D7D766928B}"/>
              </a:ext>
            </a:extLst>
          </p:cNvPr>
          <p:cNvSpPr txBox="1"/>
          <p:nvPr/>
        </p:nvSpPr>
        <p:spPr>
          <a:xfrm>
            <a:off x="511279" y="5751871"/>
            <a:ext cx="40705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3600" b="1"/>
              <a:t>➢ </a:t>
            </a:r>
            <a:r>
              <a:rPr lang="en-US" sz="3600" b="1"/>
              <a:t>Poging 1</a:t>
            </a:r>
            <a:endParaRPr lang="nl-NL" sz="3600" b="1"/>
          </a:p>
        </p:txBody>
      </p:sp>
    </p:spTree>
    <p:extLst>
      <p:ext uri="{BB962C8B-B14F-4D97-AF65-F5344CB8AC3E}">
        <p14:creationId xmlns:p14="http://schemas.microsoft.com/office/powerpoint/2010/main" val="202888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Afbeelding 6" descr="Afbeelding met buitenshuis, water, meer, grond&#10;&#10;Door AI gegenereerde inhoud is mogelijk onjuist.">
            <a:extLst>
              <a:ext uri="{FF2B5EF4-FFF2-40B4-BE49-F238E27FC236}">
                <a16:creationId xmlns:a16="http://schemas.microsoft.com/office/drawing/2014/main" id="{4824E7CD-560B-8EC1-6E57-EE70CB576E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829" r="2" b="2"/>
          <a:stretch>
            <a:fillRect/>
          </a:stretch>
        </p:blipFill>
        <p:spPr>
          <a:xfrm>
            <a:off x="20" y="3"/>
            <a:ext cx="6050260" cy="4091667"/>
          </a:xfrm>
          <a:prstGeom prst="rect">
            <a:avLst/>
          </a:prstGeom>
        </p:spPr>
      </p:pic>
      <p:pic>
        <p:nvPicPr>
          <p:cNvPr id="5" name="Tijdelijke aanduiding voor inhoud 4" descr="Afbeelding met water, meer, buitenshuis, vaarweg&#10;&#10;Door AI gegenereerde inhoud is mogelijk onjuist.">
            <a:extLst>
              <a:ext uri="{FF2B5EF4-FFF2-40B4-BE49-F238E27FC236}">
                <a16:creationId xmlns:a16="http://schemas.microsoft.com/office/drawing/2014/main" id="{60E992EA-9B2F-2A58-E761-8076E3BD85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" b="9816"/>
          <a:stretch>
            <a:fillRect/>
          </a:stretch>
        </p:blipFill>
        <p:spPr>
          <a:xfrm>
            <a:off x="6141719" y="-683"/>
            <a:ext cx="6050280" cy="4091667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9C5A1540-E56E-B669-643F-0406162BF2D3}"/>
              </a:ext>
            </a:extLst>
          </p:cNvPr>
          <p:cNvSpPr txBox="1"/>
          <p:nvPr/>
        </p:nvSpPr>
        <p:spPr>
          <a:xfrm>
            <a:off x="612058" y="5841662"/>
            <a:ext cx="610091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➢ </a:t>
            </a:r>
            <a:r>
              <a:rPr kumimoji="0" lang="en-US" sz="3600" b="1" i="0" u="none" strike="noStrike" kern="1200" cap="none" spc="0" normalizeH="0" baseline="0" noProof="0" err="1">
                <a:ln>
                  <a:noFill/>
                </a:ln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Poging</a:t>
            </a: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 2</a:t>
            </a:r>
            <a:endParaRPr kumimoji="0" lang="nl-NL" sz="36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2607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6CE6E43D-FC44-4F15-89C6-7C08E9BDC3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321115E6-3640-4179-A252-686A27B75B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E68D2ABE-CDFA-4BEB-AF45-E43862265B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23">
              <a:extLst>
                <a:ext uri="{FF2B5EF4-FFF2-40B4-BE49-F238E27FC236}">
                  <a16:creationId xmlns:a16="http://schemas.microsoft.com/office/drawing/2014/main" id="{A108FB8B-558B-4F9E-970F-72D2EE57F6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3" name="Rectangle 25">
              <a:extLst>
                <a:ext uri="{FF2B5EF4-FFF2-40B4-BE49-F238E27FC236}">
                  <a16:creationId xmlns:a16="http://schemas.microsoft.com/office/drawing/2014/main" id="{481E92F1-5BD2-4422-B875-90578CEAA5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4" name="Isosceles Triangle 13">
              <a:extLst>
                <a:ext uri="{FF2B5EF4-FFF2-40B4-BE49-F238E27FC236}">
                  <a16:creationId xmlns:a16="http://schemas.microsoft.com/office/drawing/2014/main" id="{9D9630F3-9488-4F58-9098-F6B8552BD6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5" name="Rectangle 27">
              <a:extLst>
                <a:ext uri="{FF2B5EF4-FFF2-40B4-BE49-F238E27FC236}">
                  <a16:creationId xmlns:a16="http://schemas.microsoft.com/office/drawing/2014/main" id="{A82B105D-E7A6-4F3A-AFDA-B9133F6BDF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6" name="Rectangle 28">
              <a:extLst>
                <a:ext uri="{FF2B5EF4-FFF2-40B4-BE49-F238E27FC236}">
                  <a16:creationId xmlns:a16="http://schemas.microsoft.com/office/drawing/2014/main" id="{592262AB-546B-41A7-99DE-EC034F0722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7" name="Rectangle 29">
              <a:extLst>
                <a:ext uri="{FF2B5EF4-FFF2-40B4-BE49-F238E27FC236}">
                  <a16:creationId xmlns:a16="http://schemas.microsoft.com/office/drawing/2014/main" id="{D878A1F7-F404-41A0-BD7C-9739499BDD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8" name="Isosceles Triangle 17">
              <a:extLst>
                <a:ext uri="{FF2B5EF4-FFF2-40B4-BE49-F238E27FC236}">
                  <a16:creationId xmlns:a16="http://schemas.microsoft.com/office/drawing/2014/main" id="{0076BF32-29FF-4C3A-B1AF-91A28EFDA0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  <p:sp>
          <p:nvSpPr>
            <p:cNvPr id="19" name="Isosceles Triangle 18">
              <a:extLst>
                <a:ext uri="{FF2B5EF4-FFF2-40B4-BE49-F238E27FC236}">
                  <a16:creationId xmlns:a16="http://schemas.microsoft.com/office/drawing/2014/main" id="{0A4C29F3-B3A2-40B9-8670-ADA39B0C4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NL"/>
            </a:p>
          </p:txBody>
        </p:sp>
      </p:grpSp>
      <p:pic>
        <p:nvPicPr>
          <p:cNvPr id="4" name="Tijdelijke aanduiding voor inhoud 4" descr="Afbeelding met buitenshuis, gebouw, stad, straat&#10;&#10;Door AI gegenereerde inhoud is mogelijk onjuist.">
            <a:extLst>
              <a:ext uri="{FF2B5EF4-FFF2-40B4-BE49-F238E27FC236}">
                <a16:creationId xmlns:a16="http://schemas.microsoft.com/office/drawing/2014/main" id="{D59EBE5C-FE5F-0E25-C499-7730C83DE5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3"/>
          <a:stretch>
            <a:fillRect/>
          </a:stretch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3" name="Tekstvak 2">
            <a:extLst>
              <a:ext uri="{FF2B5EF4-FFF2-40B4-BE49-F238E27FC236}">
                <a16:creationId xmlns:a16="http://schemas.microsoft.com/office/drawing/2014/main" id="{A07A37F6-8FA7-17BE-6F6F-CECD854E8C08}"/>
              </a:ext>
            </a:extLst>
          </p:cNvPr>
          <p:cNvSpPr txBox="1"/>
          <p:nvPr/>
        </p:nvSpPr>
        <p:spPr>
          <a:xfrm>
            <a:off x="462035" y="5797415"/>
            <a:ext cx="617465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3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➢ </a:t>
            </a:r>
            <a:r>
              <a:rPr kumimoji="0" lang="en-US" sz="3600" b="1" i="0" u="none" strike="noStrike" kern="1200" cap="none" spc="0" normalizeH="0" baseline="0" noProof="0">
                <a:ln>
                  <a:noFill/>
                </a:ln>
                <a:effectLst/>
                <a:uLnTx/>
                <a:uFillTx/>
                <a:latin typeface="Trebuchet MS" panose="020B0603020202020204"/>
                <a:ea typeface="+mn-ea"/>
                <a:cs typeface="+mn-cs"/>
              </a:rPr>
              <a:t>Poging 3</a:t>
            </a:r>
            <a:endParaRPr kumimoji="0" lang="nl-NL" sz="3600" b="1" i="0" u="none" strike="noStrike" kern="1200" cap="none" spc="0" normalizeH="0" baseline="0" noProof="0">
              <a:ln>
                <a:noFill/>
              </a:ln>
              <a:effectLst/>
              <a:uLnTx/>
              <a:uFillTx/>
              <a:latin typeface="Trebuchet MS" panose="020B0603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86553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1849E2-0B8C-C26B-5D1E-73BCB8250D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Requirements </a:t>
            </a:r>
            <a:r>
              <a:rPr lang="en-US" dirty="0" err="1"/>
              <a:t>en</a:t>
            </a:r>
            <a:r>
              <a:rPr lang="en-US" dirty="0"/>
              <a:t> User stories</a:t>
            </a:r>
            <a:endParaRPr lang="en-NL" dirty="0"/>
          </a:p>
        </p:txBody>
      </p:sp>
      <p:sp>
        <p:nvSpPr>
          <p:cNvPr id="9" name="Tijdelijke aanduiding voor inhoud 8">
            <a:extLst>
              <a:ext uri="{FF2B5EF4-FFF2-40B4-BE49-F238E27FC236}">
                <a16:creationId xmlns:a16="http://schemas.microsoft.com/office/drawing/2014/main" id="{812F7B38-8AC7-CC7E-D20F-9CF333D041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Welke requirements</a:t>
            </a:r>
            <a:endParaRPr lang="nl-NL" dirty="0"/>
          </a:p>
          <a:p>
            <a:r>
              <a:rPr lang="nl-NL" dirty="0"/>
              <a:t>Hoeveel user </a:t>
            </a:r>
            <a:r>
              <a:rPr lang="nl-NL" dirty="0" err="1"/>
              <a:t>stories</a:t>
            </a:r>
            <a:r>
              <a:rPr lang="nl-NL" dirty="0"/>
              <a:t> zitten daar aan vast</a:t>
            </a:r>
          </a:p>
          <a:p>
            <a:r>
              <a:rPr lang="en-US" dirty="0" err="1"/>
              <a:t>Afgeronden</a:t>
            </a:r>
            <a:r>
              <a:rPr lang="en-US" dirty="0"/>
              <a:t> user stories</a:t>
            </a:r>
          </a:p>
        </p:txBody>
      </p:sp>
    </p:spTree>
    <p:extLst>
      <p:ext uri="{BB962C8B-B14F-4D97-AF65-F5344CB8AC3E}">
        <p14:creationId xmlns:p14="http://schemas.microsoft.com/office/powerpoint/2010/main" val="249054530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67</TotalTime>
  <Words>130</Words>
  <Application>Microsoft Office PowerPoint</Application>
  <PresentationFormat>Breedbeeld</PresentationFormat>
  <Paragraphs>59</Paragraphs>
  <Slides>18</Slides>
  <Notes>0</Notes>
  <HiddenSlides>0</HiddenSlides>
  <MMClips>1</MMClips>
  <ScaleCrop>false</ScaleCrop>
  <HeadingPairs>
    <vt:vector size="6" baseType="variant">
      <vt:variant>
        <vt:lpstr>Gebruikte lettertypen</vt:lpstr>
      </vt:variant>
      <vt:variant>
        <vt:i4>5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18</vt:i4>
      </vt:variant>
    </vt:vector>
  </HeadingPairs>
  <TitlesOfParts>
    <vt:vector size="24" baseType="lpstr">
      <vt:lpstr>Arial</vt:lpstr>
      <vt:lpstr>Calibri</vt:lpstr>
      <vt:lpstr>Calibri,Sans-Serif</vt:lpstr>
      <vt:lpstr>Trebuchet MS</vt:lpstr>
      <vt:lpstr>Wingdings 3</vt:lpstr>
      <vt:lpstr>Facet</vt:lpstr>
      <vt:lpstr>Plastic vanger</vt:lpstr>
      <vt:lpstr>Inleiding </vt:lpstr>
      <vt:lpstr>Product owner (PO)</vt:lpstr>
      <vt:lpstr>Probleem omschrijving</vt:lpstr>
      <vt:lpstr>PowerPoint-presentatie</vt:lpstr>
      <vt:lpstr>PowerPoint-presentatie</vt:lpstr>
      <vt:lpstr>PowerPoint-presentatie</vt:lpstr>
      <vt:lpstr>PowerPoint-presentatie</vt:lpstr>
      <vt:lpstr>Requirements en User stories</vt:lpstr>
      <vt:lpstr>Microcontroller Onderzoek</vt:lpstr>
      <vt:lpstr>Sensoren onderzoek</vt:lpstr>
      <vt:lpstr>Demo video windsnelheids sensor</vt:lpstr>
      <vt:lpstr>Onderzoek van behuizing</vt:lpstr>
      <vt:lpstr>Architectuurontwerp</vt:lpstr>
      <vt:lpstr>Flowchart deel 1</vt:lpstr>
      <vt:lpstr>Flowchart deel 2</vt:lpstr>
      <vt:lpstr>Obstakels</vt:lpstr>
      <vt:lpstr>Komende 50%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Merel van der Leeden (1103194)</dc:creator>
  <cp:lastModifiedBy>Merel van der Leeden (1103194)</cp:lastModifiedBy>
  <cp:revision>15</cp:revision>
  <dcterms:created xsi:type="dcterms:W3CDTF">2025-10-31T11:59:23Z</dcterms:created>
  <dcterms:modified xsi:type="dcterms:W3CDTF">2025-11-13T10:21:07Z</dcterms:modified>
</cp:coreProperties>
</file>

<file path=docProps/thumbnail.jpeg>
</file>